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8" r:id="rId12"/>
    <p:sldId id="266" r:id="rId13"/>
    <p:sldId id="276" r:id="rId14"/>
    <p:sldId id="277" r:id="rId15"/>
    <p:sldId id="268" r:id="rId16"/>
    <p:sldId id="269" r:id="rId17"/>
    <p:sldId id="27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FFB52F-A5AB-4D50-B923-7080AA84755C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54291-2EC5-4B4C-B3FA-E3E2012CAF3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8458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0A05-B59F-AD22-7F2F-7FA132B72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8B142-D03B-D758-D02B-A52EEBFB9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108D2-114A-D3F3-0C15-100039F3A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8D5E6-24C9-9BBD-4D9A-99232E103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6797F-171E-C2BD-9CF9-58AAF349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1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7D101-7060-A175-0874-6A84041B4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C96E5-E2AB-D3E8-FBFE-79EDFA57F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A263D-1780-F06A-DB89-6E1A3FFD3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51090-1327-4003-7906-06B37677C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6CDD1-74FE-718B-8F17-05B556D76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18863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550E51-A72F-8309-9940-5EE8D6687F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B7262C-801B-A920-61B6-D83CA4FDC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A9617-DAEF-C130-38FB-70C6A9240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AF368-4BF9-F692-F169-9F8810D40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2CEF3-62E3-BF60-E482-3CCF0B653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07780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81BC5-700B-C762-22EC-BF280EF32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4A7D2-0372-73CF-EBCD-C0BB4D2D8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4AF3C-0764-4DDE-404D-8DBD6ADAB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306AC-8E50-32AA-A8AE-D92705913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674DC-E7D8-C9B3-C07D-0B191466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0780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095B5-A1F6-C858-ABCF-55E885179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060BC-299F-6087-18BB-666C4B370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C221E-BD12-54AD-DD34-80E4A98B1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2AD94-783A-24F8-CB11-99C7A609F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885A0-5FE6-8B4B-CD5E-8ACA02A88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0644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6BE8-7918-82ED-BC32-76693D80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DE545-9DA7-B67B-C0B4-AD0AD48EBF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67ADA0-62B1-ED13-FCEA-BC9E8EA32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E0388-77E5-4DD8-954E-780C87ACF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AB61-44DF-3D48-C49A-2A55C5614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B0AF2-D478-BCCB-C545-D7FCFAD6F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1271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DE4C8-CD9F-7F0B-0F4B-5251B9AF8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34B5A3-F534-D82F-06F4-CBDD26215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BE282E-3E72-76D2-2FBF-225E5FDE4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B53082-B52F-DF81-C1AC-AFCA11B6C5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911AB-C91A-5963-23FD-87AAB82D3A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FF325A-ACA4-381E-E06C-5812454D2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84BCFD-EDA2-EF34-55DA-0D9E4AD76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A2F4A-32E5-EC73-1BF3-6575B26B5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8563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F50C4-2302-E67A-D3A1-AA2DD3FD1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80EE1-E8E3-0688-CC9A-BEB8F6DF6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1AB6DC-486B-A77E-EAF3-7445A34A0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E6846-DDDA-1664-2430-A2EFD7E6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29217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028ABA-B9D5-A07A-74D3-25E93150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4BA1C7-715B-D62A-15D2-1785F31D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581E1-59D5-24EA-F037-99056956E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5602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383C7-AC18-7691-3A0A-44DD75758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86D1F-9194-AC7F-C267-CE035A9A6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7A12F-C2BB-5015-59C2-94EBFF8F9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99583-9CC6-B8F8-0238-B3EE6A795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93A0C-CDA5-E675-252D-09EF98C0B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50DFB-8347-F021-FEDB-1E3C5E38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68133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00663-C139-FDD3-2D44-466DB015A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F1517C-5DA9-5723-4FE1-132300E63E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51B76-6650-617B-7576-D9EBCF770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FB596-7412-BC64-54DF-D3995A23C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9037B-62FA-926E-0125-A590A9B36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BCE1A-4B4A-0334-0275-E1081EEF6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9697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0F303F-F642-9461-AF79-BDA8F84B3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AC7F2-C153-ABFB-D3A6-BF7992D48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F35B2-0DA8-252B-BBD3-3A9524E8F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13E24-3F83-4D34-AF5F-29EE3845D609}" type="datetimeFigureOut">
              <a:rPr lang="en-DE" smtClean="0"/>
              <a:t>27/12/2024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97E9F-3589-BF05-4624-9EB572914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08C54-8602-A2FE-DD46-823DFFEAD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C4805B-6B88-41E2-91D0-96101246FBE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474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HZwWFHWa-w?start=415&amp;feature=oembe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aircAruvnKk?start=223&amp;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tree with lights in the middle of a forest&#10;&#10;Description automatically generated">
            <a:extLst>
              <a:ext uri="{FF2B5EF4-FFF2-40B4-BE49-F238E27FC236}">
                <a16:creationId xmlns:a16="http://schemas.microsoft.com/office/drawing/2014/main" id="{C261B977-8F07-51DC-A644-32195104C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214" cy="69664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F6E624-1E28-0AED-BEF0-17F708AE8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894324" y="818063"/>
            <a:ext cx="12192000" cy="1181925"/>
          </a:xfrm>
        </p:spPr>
        <p:txBody>
          <a:bodyPr>
            <a:normAutofit fontScale="90000"/>
          </a:bodyPr>
          <a:lstStyle/>
          <a:p>
            <a:r>
              <a:rPr lang="en-GB" sz="6600" b="1" dirty="0">
                <a:solidFill>
                  <a:schemeClr val="bg1"/>
                </a:solidFill>
              </a:rPr>
              <a:t>Basic Concepts in</a:t>
            </a:r>
            <a:br>
              <a:rPr lang="en-GB" sz="6600" b="1" dirty="0">
                <a:solidFill>
                  <a:schemeClr val="bg1"/>
                </a:solidFill>
              </a:rPr>
            </a:br>
            <a:r>
              <a:rPr lang="en-GB" sz="6600" b="1" dirty="0">
                <a:solidFill>
                  <a:schemeClr val="bg1"/>
                </a:solidFill>
              </a:rPr>
              <a:t>Deep Learning</a:t>
            </a:r>
            <a:endParaRPr lang="en-DE" sz="6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C207D6-68BF-385C-B4E3-B83CA96E9536}"/>
              </a:ext>
            </a:extLst>
          </p:cNvPr>
          <p:cNvSpPr txBox="1"/>
          <p:nvPr/>
        </p:nvSpPr>
        <p:spPr>
          <a:xfrm>
            <a:off x="5080254" y="4762238"/>
            <a:ext cx="6460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bg1"/>
                </a:solidFill>
              </a:rPr>
              <a:t>Julian Schulz 2024</a:t>
            </a:r>
            <a:endParaRPr lang="en-DE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617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13D7B-FB31-89FB-908E-4352F4A4B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calculate gradients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76325-EAB9-47F3-C479-41B61487B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All Elements of the Neural Network are executed after each other</a:t>
            </a:r>
          </a:p>
          <a:p>
            <a:r>
              <a:rPr lang="en-GB" dirty="0"/>
              <a:t>“Computational Graph”</a:t>
            </a:r>
          </a:p>
          <a:p>
            <a:r>
              <a:rPr lang="en-GB" dirty="0"/>
              <a:t>Gradients can be calculated via the </a:t>
            </a:r>
            <a:r>
              <a:rPr lang="en-GB" dirty="0" err="1"/>
              <a:t>Chainrule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That means, that gradients are easy to calculate (separately for each part of the neural network</a:t>
            </a:r>
          </a:p>
          <a:p>
            <a:r>
              <a:rPr lang="en-GB" dirty="0"/>
              <a:t>It also means, that if gradient vanishes anywhere, no updates are made to earlier parts</a:t>
            </a:r>
            <a:endParaRPr lang="en-DE" dirty="0"/>
          </a:p>
        </p:txBody>
      </p:sp>
      <p:pic>
        <p:nvPicPr>
          <p:cNvPr id="2052" name="Picture 4" descr="Chain Rule (Explained w/ 7 Step-by-Step Examples!)">
            <a:extLst>
              <a:ext uri="{FF2B5EF4-FFF2-40B4-BE49-F238E27FC236}">
                <a16:creationId xmlns:a16="http://schemas.microsoft.com/office/drawing/2014/main" id="{7C5C8985-A62E-71B1-5633-CD27782F51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54722" r="9609" b="17639"/>
          <a:stretch/>
        </p:blipFill>
        <p:spPr bwMode="auto">
          <a:xfrm>
            <a:off x="3402770" y="3295651"/>
            <a:ext cx="538646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572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74C7-E533-4411-9529-E9494040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Pytorch</a:t>
            </a:r>
            <a:r>
              <a:rPr lang="en-GB" dirty="0"/>
              <a:t> Implementation</a:t>
            </a:r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F12A1-D43C-0CC4-8ADD-C059F5395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838053"/>
            <a:ext cx="11734800" cy="358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41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Gradient descent, how neural networks learn | DL2">
            <a:hlinkClick r:id="" action="ppaction://media"/>
            <a:extLst>
              <a:ext uri="{FF2B5EF4-FFF2-40B4-BE49-F238E27FC236}">
                <a16:creationId xmlns:a16="http://schemas.microsoft.com/office/drawing/2014/main" id="{4B2C7257-E0BE-5779-E9FB-9387B8D42EB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6988" y="0"/>
            <a:ext cx="12138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4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E7745-9B45-2E2A-E56F-1DEB645F7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5EC2-FE25-ABD4-CF20-14D3A4BD6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42875"/>
            <a:ext cx="10515600" cy="1325563"/>
          </a:xfrm>
        </p:spPr>
        <p:txBody>
          <a:bodyPr/>
          <a:lstStyle/>
          <a:p>
            <a:r>
              <a:rPr lang="en-GB" dirty="0"/>
              <a:t>Measure Performance</a:t>
            </a:r>
            <a:endParaRPr lang="en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748EA9-1392-5C13-21A2-031CB0ADF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142875"/>
            <a:ext cx="5524500" cy="3105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4086B1-DB54-365C-F790-F53AEF353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425" y="2990850"/>
            <a:ext cx="729615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98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E2AE-B0BB-CD0B-6F55-A37E191D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“Double Descent” in </a:t>
            </a:r>
            <a:r>
              <a:rPr lang="en-GB" dirty="0" err="1"/>
              <a:t>Overparametrization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581BB-71B9-C802-3BE9-0DADD8DF7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7775"/>
            <a:ext cx="10515600" cy="111918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Only happens under specific conditions:</a:t>
            </a:r>
          </a:p>
          <a:p>
            <a:pPr lvl="1"/>
            <a:r>
              <a:rPr lang="en-GB" dirty="0"/>
              <a:t>Model is “overparametrized”</a:t>
            </a:r>
          </a:p>
          <a:p>
            <a:pPr lvl="1"/>
            <a:r>
              <a:rPr lang="en-GB" dirty="0"/>
              <a:t>The “correct” solution is favoured by the Optimizers Inductive Biases</a:t>
            </a:r>
            <a:endParaRPr lang="en-DE" dirty="0"/>
          </a:p>
        </p:txBody>
      </p:sp>
      <p:pic>
        <p:nvPicPr>
          <p:cNvPr id="4098" name="Picture 2" descr="Beyond Overfitting and Beyond Silicon: The double descent curve | by  LightOn | Medium">
            <a:extLst>
              <a:ext uri="{FF2B5EF4-FFF2-40B4-BE49-F238E27FC236}">
                <a16:creationId xmlns:a16="http://schemas.microsoft.com/office/drawing/2014/main" id="{3CBC99BA-36BA-69A9-5A51-C3B939522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638" y="1304924"/>
            <a:ext cx="5473801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260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4AAB-627A-7C11-3146-99C56D406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Most of Deep Learning research is collecting a bag of tricks to make this work better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72115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704E-3266-9056-DB9E-F780B65B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Activation functions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5BF7-76C0-A8BD-29C3-4C11F0E33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" y="1497013"/>
            <a:ext cx="4467035" cy="3409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5C3A40-D254-0D03-8CF7-3790311D2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888" y="1430338"/>
            <a:ext cx="3939018" cy="3275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3DCC21-2347-B68D-0DA0-B001E7449587}"/>
              </a:ext>
            </a:extLst>
          </p:cNvPr>
          <p:cNvSpPr txBox="1"/>
          <p:nvPr/>
        </p:nvSpPr>
        <p:spPr>
          <a:xfrm>
            <a:off x="666750" y="5191125"/>
            <a:ext cx="4676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- Old activation Functions</a:t>
            </a:r>
          </a:p>
          <a:p>
            <a:r>
              <a:rPr lang="en-GB" dirty="0"/>
              <a:t> - do the job of mapping arbitrary output to [0,1] in nonlinear way</a:t>
            </a:r>
          </a:p>
          <a:p>
            <a:r>
              <a:rPr lang="en-GB" dirty="0"/>
              <a:t>- Extremal input leads to vanishing gradients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4649BE-F3AF-ACB9-3D5A-00AEABB671DD}"/>
              </a:ext>
            </a:extLst>
          </p:cNvPr>
          <p:cNvSpPr txBox="1"/>
          <p:nvPr/>
        </p:nvSpPr>
        <p:spPr>
          <a:xfrm>
            <a:off x="6419850" y="5170398"/>
            <a:ext cx="4676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- Input functions used </a:t>
            </a:r>
            <a:r>
              <a:rPr lang="en-GB" dirty="0" err="1"/>
              <a:t>nowerdays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Less vanishing gradients</a:t>
            </a:r>
          </a:p>
          <a:p>
            <a:pPr marL="285750" indent="-285750">
              <a:buFontTx/>
              <a:buChar char="-"/>
            </a:pPr>
            <a:r>
              <a:rPr lang="en-GB" dirty="0"/>
              <a:t>GELU empirically works robustly</a:t>
            </a:r>
          </a:p>
          <a:p>
            <a:pPr marL="285750" indent="-285750">
              <a:buFontTx/>
              <a:buChar char="-"/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28459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EC40E-46FE-C897-C372-BF277FF4D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CAAD5-A05F-9544-1677-96C2B8FEC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Softmax</a:t>
            </a:r>
            <a:r>
              <a:rPr lang="en-GB" dirty="0"/>
              <a:t>: from activations to </a:t>
            </a:r>
            <a:r>
              <a:rPr lang="en-GB" dirty="0" err="1"/>
              <a:t>probabilites</a:t>
            </a:r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CEDB53-61A9-38CF-861D-090C494DE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174" y="1335947"/>
            <a:ext cx="6038851" cy="366944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2B6EE1B-4304-8518-48AC-F304D6A7F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52975"/>
            <a:ext cx="9334500" cy="194310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Any output gets normed</a:t>
            </a:r>
          </a:p>
          <a:p>
            <a:r>
              <a:rPr lang="en-GB" dirty="0"/>
              <a:t>Activations are interpreted as something like </a:t>
            </a:r>
            <a:r>
              <a:rPr lang="en-GB" dirty="0" err="1"/>
              <a:t>logprobs</a:t>
            </a:r>
            <a:endParaRPr lang="en-GB" dirty="0"/>
          </a:p>
          <a:p>
            <a:r>
              <a:rPr lang="en-GB" dirty="0"/>
              <a:t>This is good for preserving gradients</a:t>
            </a:r>
          </a:p>
          <a:p>
            <a:r>
              <a:rPr lang="en-GB" dirty="0"/>
              <a:t>Linear relationship from activation to “evidence”</a:t>
            </a:r>
          </a:p>
          <a:p>
            <a:r>
              <a:rPr lang="en-GB" dirty="0"/>
              <a:t>0 activation != 0 probability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27298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C9E0C-CE1E-BC3F-14EB-5057BF018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6D54E-D681-9F06-F952-5B3C7EB46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Batching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8D378-7E9D-3D59-0362-9F6C469E6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Not updating on single datapoints</a:t>
            </a:r>
          </a:p>
          <a:p>
            <a:r>
              <a:rPr lang="en-GB" dirty="0"/>
              <a:t>Intuitively: </a:t>
            </a:r>
          </a:p>
          <a:p>
            <a:pPr lvl="1"/>
            <a:r>
              <a:rPr lang="en-GB" dirty="0"/>
              <a:t>If the single datapoint is the </a:t>
            </a:r>
            <a:r>
              <a:rPr lang="en-GB" dirty="0" err="1"/>
              <a:t>pircture</a:t>
            </a:r>
            <a:r>
              <a:rPr lang="en-GB" dirty="0"/>
              <a:t> of an 8, the main update will be to predict “8” no matter the input.</a:t>
            </a:r>
          </a:p>
          <a:p>
            <a:pPr lvl="1"/>
            <a:r>
              <a:rPr lang="en-GB" dirty="0"/>
              <a:t>If you aggregate gradients from many inputs, the main update will be something you actually want to learn</a:t>
            </a:r>
          </a:p>
          <a:p>
            <a:r>
              <a:rPr lang="en-GB" dirty="0"/>
              <a:t>This also enables better parallel processing: Datapoints in one Batch can be computed in parallel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95690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BD337-E728-EAFA-2144-FEC02238C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C8610-5183-E0D1-7BE8-71E2344FE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Residual connections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67652-6287-8BFC-7504-9057D4EEB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05375" cy="4351338"/>
          </a:xfrm>
        </p:spPr>
        <p:txBody>
          <a:bodyPr>
            <a:normAutofit/>
          </a:bodyPr>
          <a:lstStyle/>
          <a:p>
            <a:r>
              <a:rPr lang="en-GB" dirty="0"/>
              <a:t>“shortcuts” through the computational graph</a:t>
            </a:r>
          </a:p>
          <a:p>
            <a:r>
              <a:rPr lang="en-GB" dirty="0"/>
              <a:t>Gradients don’t vanish in previous layers, if they vanish in one layer</a:t>
            </a:r>
          </a:p>
          <a:p>
            <a:r>
              <a:rPr lang="en-GB" dirty="0"/>
              <a:t>Another way to look at it: layers only read/write to the “Residual Stream” instead of successively operating on an activation</a:t>
            </a:r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B74D9F-52A0-01DC-9E43-5D1B8270F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876" y="2257425"/>
            <a:ext cx="5246024" cy="294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23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B6CB8-B0F4-8545-7FDB-F8D11C4B5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Was </a:t>
            </a:r>
            <a:r>
              <a:rPr lang="en-GB" dirty="0" err="1"/>
              <a:t>ist</a:t>
            </a:r>
            <a:r>
              <a:rPr lang="en-GB" dirty="0"/>
              <a:t> Machine </a:t>
            </a:r>
            <a:r>
              <a:rPr lang="en-GB" dirty="0" err="1"/>
              <a:t>Learnung</a:t>
            </a:r>
            <a:r>
              <a:rPr lang="en-GB" dirty="0"/>
              <a:t>?</a:t>
            </a:r>
            <a:endParaRPr lang="en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DAFF8-750F-CFD3-0E9B-0582DF2EC0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Klassische</a:t>
            </a:r>
            <a:r>
              <a:rPr lang="en-GB" dirty="0"/>
              <a:t> </a:t>
            </a:r>
            <a:r>
              <a:rPr lang="en-GB" dirty="0" err="1"/>
              <a:t>Programmierung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D941EE-CACA-7774-3723-48103F7C81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Explizite Regeln werden von Menschen geschrieben</a:t>
            </a:r>
          </a:p>
          <a:p>
            <a:r>
              <a:rPr lang="de-DE" dirty="0"/>
              <a:t>Jeder Schritt muss definiert werden</a:t>
            </a:r>
          </a:p>
          <a:p>
            <a:r>
              <a:rPr lang="de-DE" dirty="0"/>
              <a:t>Man kann nur Lösungen implementieren, die man selber „versteht“</a:t>
            </a:r>
          </a:p>
          <a:p>
            <a:endParaRPr lang="en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F33A96-F2F5-0919-D47D-C1FDD358F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Machine Learning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49A976-FB13-908A-C545-156767B7A98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Computer "lernt" aus Beispielen</a:t>
            </a:r>
          </a:p>
          <a:p>
            <a:r>
              <a:rPr lang="de-DE" dirty="0"/>
              <a:t>Wir definieren nur Input und gewünschten Output</a:t>
            </a:r>
          </a:p>
          <a:p>
            <a:r>
              <a:rPr lang="de-DE" dirty="0"/>
              <a:t>Programm findet selbst Muster und Regeln</a:t>
            </a:r>
          </a:p>
          <a:p>
            <a:r>
              <a:rPr lang="de-DE" dirty="0"/>
              <a:t>Man kann Lösungen finden, die man nicht </a:t>
            </a:r>
            <a:r>
              <a:rPr lang="de-DE" dirty="0" err="1"/>
              <a:t>bottom-up</a:t>
            </a:r>
            <a:r>
              <a:rPr lang="de-DE" dirty="0"/>
              <a:t> „versteht“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6326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31A14-36D0-49AF-616C-E99F7B4AB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4251B-3DA5-412A-B850-A3CD64F1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Dropout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66EA5-DDB8-BF71-E323-94668AF1C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72625" cy="4351338"/>
          </a:xfrm>
        </p:spPr>
        <p:txBody>
          <a:bodyPr>
            <a:normAutofit/>
          </a:bodyPr>
          <a:lstStyle/>
          <a:p>
            <a:r>
              <a:rPr lang="en-GB" dirty="0"/>
              <a:t>In training, randomly ablate some of the weights</a:t>
            </a:r>
          </a:p>
          <a:p>
            <a:r>
              <a:rPr lang="en-GB" dirty="0"/>
              <a:t>This is typically not done in “deployment”</a:t>
            </a:r>
          </a:p>
          <a:p>
            <a:r>
              <a:rPr lang="en-GB" dirty="0"/>
              <a:t>Results are more robust, depend less on individual neurons</a:t>
            </a:r>
          </a:p>
          <a:p>
            <a:r>
              <a:rPr lang="en-GB" dirty="0"/>
              <a:t>Learned features become redundant</a:t>
            </a:r>
          </a:p>
          <a:p>
            <a:r>
              <a:rPr lang="en-GB" dirty="0"/>
              <a:t>Reduces overfitting</a:t>
            </a:r>
          </a:p>
          <a:p>
            <a:pPr marL="0" indent="0">
              <a:buNone/>
            </a:pPr>
            <a:r>
              <a:rPr lang="en-GB" dirty="0"/>
              <a:t>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38757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0B378-AB74-5618-FA61-CCE34C0A8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4FB46-4425-ECCE-2AC9-4B2C4FAF7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Normalizations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E0280-D10E-89FC-2296-F9F43FF50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9572625" cy="2079625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Often, the value of the activation of a Neuron is less relevant than their relative activation</a:t>
            </a:r>
          </a:p>
          <a:p>
            <a:r>
              <a:rPr lang="en-GB" dirty="0"/>
              <a:t>Here, se can recentre the distribution of activations</a:t>
            </a:r>
          </a:p>
          <a:p>
            <a:pPr marL="457200" lvl="1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C5CC95-397B-4E83-89C9-FA8621B62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3006831"/>
            <a:ext cx="6527974" cy="367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08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25FFA-6F2D-445A-6ED0-4650AE3A7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C396F-DF18-DA23-D378-D853BFD8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Optimizers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49B24-1FE3-CC66-4709-FBC5D869D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572625" cy="4351338"/>
          </a:xfrm>
        </p:spPr>
        <p:txBody>
          <a:bodyPr>
            <a:normAutofit/>
          </a:bodyPr>
          <a:lstStyle/>
          <a:p>
            <a:r>
              <a:rPr lang="en-GB" dirty="0"/>
              <a:t>The simplest Gradient Descent Step we can do, is add a bit of the gradient to the weight</a:t>
            </a:r>
          </a:p>
          <a:p>
            <a:r>
              <a:rPr lang="en-GB" dirty="0"/>
              <a:t>However, there are many smarter ways of doing that</a:t>
            </a:r>
          </a:p>
          <a:p>
            <a:r>
              <a:rPr lang="en-GB" dirty="0"/>
              <a:t>These considerations of how to do that are so central to ML, that we will spend a whole </a:t>
            </a:r>
            <a:r>
              <a:rPr lang="en-GB" dirty="0" err="1"/>
              <a:t>Kursschiene</a:t>
            </a:r>
            <a:r>
              <a:rPr lang="en-GB" dirty="0"/>
              <a:t> on this tomorrow</a:t>
            </a:r>
          </a:p>
          <a:p>
            <a:pPr marL="0" indent="0">
              <a:buNone/>
            </a:pPr>
            <a:r>
              <a:rPr lang="en-GB" dirty="0"/>
              <a:t>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10098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827A-7112-3206-FB85-4A6B94145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Deep Learning</a:t>
            </a:r>
            <a:endParaRPr lang="en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977388-7395-A1F5-FA2C-B81760BCB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9382"/>
            <a:ext cx="10515600" cy="615917"/>
          </a:xfrm>
        </p:spPr>
        <p:txBody>
          <a:bodyPr/>
          <a:lstStyle/>
          <a:p>
            <a:r>
              <a:rPr lang="en-GB" dirty="0"/>
              <a:t>Eine </a:t>
            </a:r>
            <a:r>
              <a:rPr lang="en-GB" dirty="0" err="1"/>
              <a:t>spezifische</a:t>
            </a:r>
            <a:r>
              <a:rPr lang="en-GB" dirty="0"/>
              <a:t> Art von Machine Learning</a:t>
            </a: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F07C56-0D15-B9D0-CD58-DD5FD61825D9}"/>
              </a:ext>
            </a:extLst>
          </p:cNvPr>
          <p:cNvSpPr txBox="1"/>
          <p:nvPr/>
        </p:nvSpPr>
        <p:spPr>
          <a:xfrm>
            <a:off x="657225" y="5165073"/>
            <a:ext cx="1390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Input</a:t>
            </a:r>
            <a:endParaRPr lang="en-DE" sz="3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697A500-D929-FE93-946E-6DAED6E47BB1}"/>
              </a:ext>
            </a:extLst>
          </p:cNvPr>
          <p:cNvCxnSpPr/>
          <p:nvPr/>
        </p:nvCxnSpPr>
        <p:spPr>
          <a:xfrm flipV="1">
            <a:off x="1047750" y="4591050"/>
            <a:ext cx="85725" cy="6675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MNIST Dataset : Practical Applications Using Keras and PyTorch -  GeeksforGeeks">
            <a:extLst>
              <a:ext uri="{FF2B5EF4-FFF2-40B4-BE49-F238E27FC236}">
                <a16:creationId xmlns:a16="http://schemas.microsoft.com/office/drawing/2014/main" id="{9E314B08-4ADF-B9F2-6316-D08BCAC9B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" t="11670" r="75860" b="5311"/>
          <a:stretch/>
        </p:blipFill>
        <p:spPr bwMode="auto">
          <a:xfrm>
            <a:off x="693303" y="3428999"/>
            <a:ext cx="1129085" cy="1159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MNIST Dataset : Practical Applications Using Keras and PyTorch -  GeeksforGeeks">
            <a:extLst>
              <a:ext uri="{FF2B5EF4-FFF2-40B4-BE49-F238E27FC236}">
                <a16:creationId xmlns:a16="http://schemas.microsoft.com/office/drawing/2014/main" id="{F53D8182-AB53-0218-C77B-17F52E85F8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9" t="12791" r="51190" b="4190"/>
          <a:stretch/>
        </p:blipFill>
        <p:spPr bwMode="auto">
          <a:xfrm>
            <a:off x="341075" y="3248367"/>
            <a:ext cx="1129086" cy="11591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MNIST Dataset : Practical Applications Using Keras and PyTorch -  GeeksforGeeks">
            <a:extLst>
              <a:ext uri="{FF2B5EF4-FFF2-40B4-BE49-F238E27FC236}">
                <a16:creationId xmlns:a16="http://schemas.microsoft.com/office/drawing/2014/main" id="{190864D4-74C7-CD21-65F8-5ED5F5978E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0" t="12944" r="26489" b="4036"/>
          <a:stretch/>
        </p:blipFill>
        <p:spPr bwMode="auto">
          <a:xfrm>
            <a:off x="92682" y="3014041"/>
            <a:ext cx="1129085" cy="1159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772198-E737-C074-880F-ED44EE0F9661}"/>
              </a:ext>
            </a:extLst>
          </p:cNvPr>
          <p:cNvSpPr txBox="1"/>
          <p:nvPr/>
        </p:nvSpPr>
        <p:spPr>
          <a:xfrm>
            <a:off x="10415969" y="2947911"/>
            <a:ext cx="758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/>
              <a:t>4</a:t>
            </a:r>
            <a:endParaRPr lang="en-DE" sz="8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3F507C-9ECD-F982-2438-9EC97EA179E4}"/>
              </a:ext>
            </a:extLst>
          </p:cNvPr>
          <p:cNvSpPr txBox="1"/>
          <p:nvPr/>
        </p:nvSpPr>
        <p:spPr>
          <a:xfrm>
            <a:off x="10795445" y="3264717"/>
            <a:ext cx="758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/>
              <a:t>5</a:t>
            </a:r>
            <a:endParaRPr lang="en-DE" sz="8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2DBE93-5547-A3EB-FCDD-02D97DF209B8}"/>
              </a:ext>
            </a:extLst>
          </p:cNvPr>
          <p:cNvSpPr txBox="1"/>
          <p:nvPr/>
        </p:nvSpPr>
        <p:spPr>
          <a:xfrm>
            <a:off x="11191750" y="3499894"/>
            <a:ext cx="7589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/>
              <a:t>0</a:t>
            </a:r>
            <a:endParaRPr lang="en-DE" sz="8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9DD6C5-E599-255F-0BEB-6A3CB0F34DAC}"/>
              </a:ext>
            </a:extLst>
          </p:cNvPr>
          <p:cNvSpPr txBox="1"/>
          <p:nvPr/>
        </p:nvSpPr>
        <p:spPr>
          <a:xfrm>
            <a:off x="10604183" y="5063163"/>
            <a:ext cx="1924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Wanted</a:t>
            </a:r>
          </a:p>
          <a:p>
            <a:r>
              <a:rPr lang="en-GB" sz="3600" dirty="0"/>
              <a:t>Output</a:t>
            </a:r>
            <a:endParaRPr lang="en-DE" sz="36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FF5B025-4285-3BDB-18AC-4A0954805081}"/>
              </a:ext>
            </a:extLst>
          </p:cNvPr>
          <p:cNvCxnSpPr/>
          <p:nvPr/>
        </p:nvCxnSpPr>
        <p:spPr>
          <a:xfrm flipV="1">
            <a:off x="10994708" y="4489140"/>
            <a:ext cx="85725" cy="6675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0AFC08F-95AE-8B0D-999F-F25DABF96BEB}"/>
              </a:ext>
            </a:extLst>
          </p:cNvPr>
          <p:cNvSpPr/>
          <p:nvPr/>
        </p:nvSpPr>
        <p:spPr>
          <a:xfrm>
            <a:off x="3654644" y="2913950"/>
            <a:ext cx="3831336" cy="2634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609F7E-55E4-E6B8-38E8-A00D94D3EF9E}"/>
              </a:ext>
            </a:extLst>
          </p:cNvPr>
          <p:cNvSpPr txBox="1"/>
          <p:nvPr/>
        </p:nvSpPr>
        <p:spPr>
          <a:xfrm>
            <a:off x="3344917" y="5748751"/>
            <a:ext cx="50584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Differentiable space of possible programs</a:t>
            </a:r>
            <a:endParaRPr lang="en-DE" sz="3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95067CB-EFD4-BE43-8B82-FB4DB183351E}"/>
              </a:ext>
            </a:extLst>
          </p:cNvPr>
          <p:cNvCxnSpPr>
            <a:cxnSpLocks/>
          </p:cNvCxnSpPr>
          <p:nvPr/>
        </p:nvCxnSpPr>
        <p:spPr>
          <a:xfrm flipV="1">
            <a:off x="5125331" y="5548240"/>
            <a:ext cx="0" cy="202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0C17C95A-9526-C649-3E34-CB7E49848F93}"/>
              </a:ext>
            </a:extLst>
          </p:cNvPr>
          <p:cNvSpPr/>
          <p:nvPr/>
        </p:nvSpPr>
        <p:spPr>
          <a:xfrm>
            <a:off x="4869299" y="3538437"/>
            <a:ext cx="512064" cy="512064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0DA2F7A-54CF-03B7-989D-29AA97E65842}"/>
              </a:ext>
            </a:extLst>
          </p:cNvPr>
          <p:cNvCxnSpPr>
            <a:cxnSpLocks/>
          </p:cNvCxnSpPr>
          <p:nvPr/>
        </p:nvCxnSpPr>
        <p:spPr>
          <a:xfrm flipV="1">
            <a:off x="5109221" y="2510912"/>
            <a:ext cx="598294" cy="1176556"/>
          </a:xfrm>
          <a:prstGeom prst="line">
            <a:avLst/>
          </a:prstGeom>
          <a:ln w="1905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F93EEAA-069D-1627-10CC-16FE1610E5D6}"/>
              </a:ext>
            </a:extLst>
          </p:cNvPr>
          <p:cNvSpPr txBox="1"/>
          <p:nvPr/>
        </p:nvSpPr>
        <p:spPr>
          <a:xfrm>
            <a:off x="5162545" y="2034108"/>
            <a:ext cx="5058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Program</a:t>
            </a:r>
            <a:endParaRPr lang="en-DE" sz="36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C80B398-C420-4472-F781-6ABB41870F7C}"/>
              </a:ext>
            </a:extLst>
          </p:cNvPr>
          <p:cNvCxnSpPr/>
          <p:nvPr/>
        </p:nvCxnSpPr>
        <p:spPr>
          <a:xfrm flipV="1">
            <a:off x="2119871" y="3809399"/>
            <a:ext cx="2652141" cy="345252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5C2E650-C992-6EA7-D80B-8A8B71E124C9}"/>
              </a:ext>
            </a:extLst>
          </p:cNvPr>
          <p:cNvCxnSpPr>
            <a:cxnSpLocks/>
          </p:cNvCxnSpPr>
          <p:nvPr/>
        </p:nvCxnSpPr>
        <p:spPr>
          <a:xfrm>
            <a:off x="5563193" y="3827946"/>
            <a:ext cx="2611543" cy="200034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2CB89E6-44B7-504B-87A3-CAC3C3F76F85}"/>
              </a:ext>
            </a:extLst>
          </p:cNvPr>
          <p:cNvSpPr txBox="1"/>
          <p:nvPr/>
        </p:nvSpPr>
        <p:spPr>
          <a:xfrm>
            <a:off x="8117210" y="3081005"/>
            <a:ext cx="1993163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4000" dirty="0"/>
              <a:t>40% “4”</a:t>
            </a:r>
          </a:p>
          <a:p>
            <a:r>
              <a:rPr lang="en-GB" sz="4000" dirty="0"/>
              <a:t>30% “8”</a:t>
            </a:r>
          </a:p>
          <a:p>
            <a:r>
              <a:rPr lang="en-GB" sz="4000" dirty="0"/>
              <a:t>30% “3”</a:t>
            </a:r>
            <a:endParaRPr lang="en-DE" sz="40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4397967-8BCA-F255-DA5E-B1027ABB4F24}"/>
              </a:ext>
            </a:extLst>
          </p:cNvPr>
          <p:cNvCxnSpPr/>
          <p:nvPr/>
        </p:nvCxnSpPr>
        <p:spPr>
          <a:xfrm flipV="1">
            <a:off x="9028066" y="5019997"/>
            <a:ext cx="85725" cy="6675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58A1589-B883-D27B-1720-88422DB22A27}"/>
              </a:ext>
            </a:extLst>
          </p:cNvPr>
          <p:cNvSpPr txBox="1"/>
          <p:nvPr/>
        </p:nvSpPr>
        <p:spPr>
          <a:xfrm>
            <a:off x="8288382" y="5548240"/>
            <a:ext cx="19240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Actual</a:t>
            </a:r>
          </a:p>
          <a:p>
            <a:r>
              <a:rPr lang="en-GB" sz="3600" dirty="0"/>
              <a:t>Output</a:t>
            </a:r>
            <a:endParaRPr lang="en-DE" sz="3600" dirty="0"/>
          </a:p>
        </p:txBody>
      </p:sp>
      <p:sp>
        <p:nvSpPr>
          <p:cNvPr id="36" name="Arrow: Left-Right 35">
            <a:extLst>
              <a:ext uri="{FF2B5EF4-FFF2-40B4-BE49-F238E27FC236}">
                <a16:creationId xmlns:a16="http://schemas.microsoft.com/office/drawing/2014/main" id="{DEEFC7B6-EFA4-15E5-6459-32AD023E4265}"/>
              </a:ext>
            </a:extLst>
          </p:cNvPr>
          <p:cNvSpPr/>
          <p:nvPr/>
        </p:nvSpPr>
        <p:spPr>
          <a:xfrm>
            <a:off x="9925748" y="2884086"/>
            <a:ext cx="824562" cy="432424"/>
          </a:xfrm>
          <a:prstGeom prst="left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936FEB2-3C0D-94D1-5B06-84F67B4C8A19}"/>
              </a:ext>
            </a:extLst>
          </p:cNvPr>
          <p:cNvCxnSpPr/>
          <p:nvPr/>
        </p:nvCxnSpPr>
        <p:spPr>
          <a:xfrm flipV="1">
            <a:off x="10415969" y="1963754"/>
            <a:ext cx="85725" cy="6675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3F49329-E1A8-416A-E944-97893F943141}"/>
              </a:ext>
            </a:extLst>
          </p:cNvPr>
          <p:cNvSpPr txBox="1"/>
          <p:nvPr/>
        </p:nvSpPr>
        <p:spPr>
          <a:xfrm>
            <a:off x="9028066" y="207353"/>
            <a:ext cx="34087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Differentiable difference Metric “loss”</a:t>
            </a:r>
            <a:endParaRPr lang="en-DE" sz="3600" dirty="0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6CEB62AA-7D31-09E8-3D17-03DDB32127CC}"/>
              </a:ext>
            </a:extLst>
          </p:cNvPr>
          <p:cNvSpPr/>
          <p:nvPr/>
        </p:nvSpPr>
        <p:spPr>
          <a:xfrm>
            <a:off x="4984061" y="3924114"/>
            <a:ext cx="263517" cy="534451"/>
          </a:xfrm>
          <a:prstGeom prst="down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2ACBB2D-F2CD-2718-38B8-763EF552C4F9}"/>
              </a:ext>
            </a:extLst>
          </p:cNvPr>
          <p:cNvCxnSpPr/>
          <p:nvPr/>
        </p:nvCxnSpPr>
        <p:spPr>
          <a:xfrm flipH="1">
            <a:off x="5162545" y="3014041"/>
            <a:ext cx="4947828" cy="114061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064F794-5EC8-58DD-7305-CB873FC07CA5}"/>
              </a:ext>
            </a:extLst>
          </p:cNvPr>
          <p:cNvCxnSpPr>
            <a:cxnSpLocks/>
          </p:cNvCxnSpPr>
          <p:nvPr/>
        </p:nvCxnSpPr>
        <p:spPr>
          <a:xfrm flipH="1" flipV="1">
            <a:off x="2879444" y="2855328"/>
            <a:ext cx="2193512" cy="1366435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53F657A-4E76-3C26-C623-ADC69352B773}"/>
              </a:ext>
            </a:extLst>
          </p:cNvPr>
          <p:cNvSpPr txBox="1"/>
          <p:nvPr/>
        </p:nvSpPr>
        <p:spPr>
          <a:xfrm>
            <a:off x="1352550" y="2167363"/>
            <a:ext cx="34087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Gradient step</a:t>
            </a:r>
            <a:endParaRPr lang="en-DE" sz="3600" dirty="0"/>
          </a:p>
        </p:txBody>
      </p:sp>
    </p:spTree>
    <p:extLst>
      <p:ext uri="{BB962C8B-B14F-4D97-AF65-F5344CB8AC3E}">
        <p14:creationId xmlns:p14="http://schemas.microsoft.com/office/powerpoint/2010/main" val="290270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11" grpId="0"/>
      <p:bldP spid="12" grpId="0"/>
      <p:bldP spid="13" grpId="0"/>
      <p:bldP spid="14" grpId="0"/>
      <p:bldP spid="17" grpId="0" animBg="1"/>
      <p:bldP spid="18" grpId="0"/>
      <p:bldP spid="21" grpId="0" animBg="1"/>
      <p:bldP spid="27" grpId="0"/>
      <p:bldP spid="33" grpId="0" animBg="1"/>
      <p:bldP spid="35" grpId="0"/>
      <p:bldP spid="36" grpId="0" animBg="1"/>
      <p:bldP spid="38" grpId="0"/>
      <p:bldP spid="39" grpId="0" animBg="1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9551F-F032-179A-8F72-C03458A8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0976"/>
            <a:ext cx="10515600" cy="739712"/>
          </a:xfrm>
        </p:spPr>
        <p:txBody>
          <a:bodyPr>
            <a:normAutofit/>
          </a:bodyPr>
          <a:lstStyle/>
          <a:p>
            <a:r>
              <a:rPr lang="en-GB" dirty="0"/>
              <a:t>How to make Programs differentiable?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B42DF-5FC9-108F-838B-58B3AB1BA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Programs are defined as a fixed set of operations with differentiable numbers “weights”</a:t>
            </a:r>
            <a:endParaRPr lang="en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01CAD0-9FAB-332F-54CD-B472CA2964F3}"/>
              </a:ext>
            </a:extLst>
          </p:cNvPr>
          <p:cNvSpPr txBox="1"/>
          <p:nvPr/>
        </p:nvSpPr>
        <p:spPr>
          <a:xfrm>
            <a:off x="0" y="5154993"/>
            <a:ext cx="1390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Input</a:t>
            </a:r>
            <a:endParaRPr lang="en-DE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DE6B979-CCEC-BCD4-FA8C-75B77499F823}"/>
              </a:ext>
            </a:extLst>
          </p:cNvPr>
          <p:cNvCxnSpPr>
            <a:cxnSpLocks/>
          </p:cNvCxnSpPr>
          <p:nvPr/>
        </p:nvCxnSpPr>
        <p:spPr>
          <a:xfrm flipV="1">
            <a:off x="657224" y="4173198"/>
            <a:ext cx="0" cy="10846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4" descr="MNIST Dataset : Practical Applications Using Keras and PyTorch -  GeeksforGeeks">
            <a:extLst>
              <a:ext uri="{FF2B5EF4-FFF2-40B4-BE49-F238E27FC236}">
                <a16:creationId xmlns:a16="http://schemas.microsoft.com/office/drawing/2014/main" id="{EF773B29-CDAA-AF6F-0088-31B93BBAB6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0" t="12944" r="26489" b="4036"/>
          <a:stretch/>
        </p:blipFill>
        <p:spPr bwMode="auto">
          <a:xfrm>
            <a:off x="92682" y="3014041"/>
            <a:ext cx="1129085" cy="11591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A3F48A9-DCEA-1671-1262-7A73D2330AC2}"/>
              </a:ext>
            </a:extLst>
          </p:cNvPr>
          <p:cNvSpPr/>
          <p:nvPr/>
        </p:nvSpPr>
        <p:spPr>
          <a:xfrm>
            <a:off x="1786790" y="3059761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.5</a:t>
            </a:r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AD47860-1999-82BA-8944-74652E87F331}"/>
              </a:ext>
            </a:extLst>
          </p:cNvPr>
          <p:cNvSpPr/>
          <p:nvPr/>
        </p:nvSpPr>
        <p:spPr>
          <a:xfrm>
            <a:off x="1786309" y="3312314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.4</a:t>
            </a:r>
            <a:endParaRPr lang="en-DE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9FDD10-2925-CF5D-999A-DB8A506DD66D}"/>
              </a:ext>
            </a:extLst>
          </p:cNvPr>
          <p:cNvSpPr/>
          <p:nvPr/>
        </p:nvSpPr>
        <p:spPr>
          <a:xfrm>
            <a:off x="1786309" y="3593619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.1</a:t>
            </a:r>
            <a:endParaRPr lang="en-DE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9A4327-5DBF-5DB9-9D1F-F41DC522BC6C}"/>
              </a:ext>
            </a:extLst>
          </p:cNvPr>
          <p:cNvSpPr/>
          <p:nvPr/>
        </p:nvSpPr>
        <p:spPr>
          <a:xfrm>
            <a:off x="1786309" y="3865716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.2</a:t>
            </a:r>
            <a:endParaRPr lang="en-DE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C0A573B-E243-02CA-30A0-9B33932D39BB}"/>
              </a:ext>
            </a:extLst>
          </p:cNvPr>
          <p:cNvSpPr/>
          <p:nvPr/>
        </p:nvSpPr>
        <p:spPr>
          <a:xfrm>
            <a:off x="1874039" y="4334256"/>
            <a:ext cx="157072" cy="11326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7CAEA3D-1220-7402-A2E5-FC2995CA2411}"/>
              </a:ext>
            </a:extLst>
          </p:cNvPr>
          <p:cNvSpPr/>
          <p:nvPr/>
        </p:nvSpPr>
        <p:spPr>
          <a:xfrm>
            <a:off x="1878211" y="4525794"/>
            <a:ext cx="157072" cy="11326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3E8C2A8-441D-ECEA-F59F-3B7DAF16FCB7}"/>
              </a:ext>
            </a:extLst>
          </p:cNvPr>
          <p:cNvSpPr/>
          <p:nvPr/>
        </p:nvSpPr>
        <p:spPr>
          <a:xfrm>
            <a:off x="1874039" y="4798517"/>
            <a:ext cx="157072" cy="113262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4E83697-E12F-1B8D-429C-B27FCF42D2E8}"/>
              </a:ext>
            </a:extLst>
          </p:cNvPr>
          <p:cNvSpPr/>
          <p:nvPr/>
        </p:nvSpPr>
        <p:spPr>
          <a:xfrm>
            <a:off x="1270534" y="3363699"/>
            <a:ext cx="384047" cy="55340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5CC182-2620-43E1-9A72-BC90FB9C4A87}"/>
              </a:ext>
            </a:extLst>
          </p:cNvPr>
          <p:cNvSpPr/>
          <p:nvPr/>
        </p:nvSpPr>
        <p:spPr>
          <a:xfrm>
            <a:off x="2613605" y="2816887"/>
            <a:ext cx="6757432" cy="26342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EC3BAB4-A849-442D-8AE3-5A512B941B2D}"/>
              </a:ext>
            </a:extLst>
          </p:cNvPr>
          <p:cNvSpPr txBox="1"/>
          <p:nvPr/>
        </p:nvSpPr>
        <p:spPr>
          <a:xfrm>
            <a:off x="2606024" y="5690854"/>
            <a:ext cx="6757432" cy="120032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3600" dirty="0"/>
              <a:t>Differentiable space of possible programs</a:t>
            </a:r>
            <a:endParaRPr lang="en-DE" sz="36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F840EB1-7ACE-6B17-14C6-A91876D1B90E}"/>
              </a:ext>
            </a:extLst>
          </p:cNvPr>
          <p:cNvCxnSpPr>
            <a:cxnSpLocks/>
          </p:cNvCxnSpPr>
          <p:nvPr/>
        </p:nvCxnSpPr>
        <p:spPr>
          <a:xfrm flipV="1">
            <a:off x="4386438" y="5490343"/>
            <a:ext cx="0" cy="202976"/>
          </a:xfrm>
          <a:prstGeom prst="lin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cxn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CDE354AC-0E0D-2F05-0AAA-877CF9F59888}"/>
              </a:ext>
            </a:extLst>
          </p:cNvPr>
          <p:cNvSpPr/>
          <p:nvPr/>
        </p:nvSpPr>
        <p:spPr>
          <a:xfrm>
            <a:off x="2219123" y="3363699"/>
            <a:ext cx="384047" cy="55340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9DF758-CFA7-8B41-EEA6-0379A8FE5A46}"/>
              </a:ext>
            </a:extLst>
          </p:cNvPr>
          <p:cNvSpPr txBox="1"/>
          <p:nvPr/>
        </p:nvSpPr>
        <p:spPr>
          <a:xfrm>
            <a:off x="3075294" y="3756689"/>
            <a:ext cx="12380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Multiply with matrices “weights”</a:t>
            </a:r>
            <a:endParaRPr lang="en-DE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467D0F-7265-B43F-3C7C-DC5E9CC8796F}"/>
              </a:ext>
            </a:extLst>
          </p:cNvPr>
          <p:cNvSpPr txBox="1"/>
          <p:nvPr/>
        </p:nvSpPr>
        <p:spPr>
          <a:xfrm>
            <a:off x="4518300" y="3865716"/>
            <a:ext cx="1065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Adding numbers “biases”</a:t>
            </a:r>
            <a:endParaRPr lang="en-DE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3B9868F-38CE-FEE1-01F1-0F8AA84B1FE3}"/>
              </a:ext>
            </a:extLst>
          </p:cNvPr>
          <p:cNvSpPr txBox="1"/>
          <p:nvPr/>
        </p:nvSpPr>
        <p:spPr>
          <a:xfrm>
            <a:off x="5961653" y="3593619"/>
            <a:ext cx="16906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Running through nonlinear function</a:t>
            </a:r>
          </a:p>
          <a:p>
            <a:r>
              <a:rPr lang="en-GB" dirty="0"/>
              <a:t>“activation function”</a:t>
            </a:r>
            <a:endParaRPr lang="en-DE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1D60FF2-30CF-6933-8980-718C97D91D60}"/>
              </a:ext>
            </a:extLst>
          </p:cNvPr>
          <p:cNvSpPr txBox="1"/>
          <p:nvPr/>
        </p:nvSpPr>
        <p:spPr>
          <a:xfrm>
            <a:off x="7610001" y="3593619"/>
            <a:ext cx="16906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numbers going through these operation are called “activations”</a:t>
            </a:r>
            <a:endParaRPr lang="en-DE" dirty="0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F24EC651-BB48-2A18-4E21-B29A75E76279}"/>
              </a:ext>
            </a:extLst>
          </p:cNvPr>
          <p:cNvSpPr/>
          <p:nvPr/>
        </p:nvSpPr>
        <p:spPr>
          <a:xfrm>
            <a:off x="9381472" y="3724593"/>
            <a:ext cx="384047" cy="55340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B845AF5-5643-0795-A44D-B9FB7A06DD13}"/>
              </a:ext>
            </a:extLst>
          </p:cNvPr>
          <p:cNvSpPr/>
          <p:nvPr/>
        </p:nvSpPr>
        <p:spPr>
          <a:xfrm>
            <a:off x="10169623" y="3229816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.6</a:t>
            </a:r>
            <a:endParaRPr lang="en-DE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FC126A5-A357-DDAD-2636-8FC413DF41B3}"/>
              </a:ext>
            </a:extLst>
          </p:cNvPr>
          <p:cNvSpPr/>
          <p:nvPr/>
        </p:nvSpPr>
        <p:spPr>
          <a:xfrm>
            <a:off x="10169142" y="3482369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.2</a:t>
            </a:r>
            <a:endParaRPr lang="en-DE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D3A69B6-E5D0-8F17-EE74-1456840E21F5}"/>
              </a:ext>
            </a:extLst>
          </p:cNvPr>
          <p:cNvSpPr/>
          <p:nvPr/>
        </p:nvSpPr>
        <p:spPr>
          <a:xfrm>
            <a:off x="10169142" y="3760158"/>
            <a:ext cx="384048" cy="27432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.2</a:t>
            </a:r>
            <a:endParaRPr lang="en-DE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337FDF-6947-C84E-B831-8F704B46B4C0}"/>
              </a:ext>
            </a:extLst>
          </p:cNvPr>
          <p:cNvSpPr txBox="1"/>
          <p:nvPr/>
        </p:nvSpPr>
        <p:spPr>
          <a:xfrm>
            <a:off x="9740629" y="5050217"/>
            <a:ext cx="1794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Output</a:t>
            </a:r>
            <a:endParaRPr lang="en-DE" sz="36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1DCF5AE-60F2-4A52-2C58-A4D16127D5A0}"/>
              </a:ext>
            </a:extLst>
          </p:cNvPr>
          <p:cNvCxnSpPr>
            <a:cxnSpLocks/>
          </p:cNvCxnSpPr>
          <p:nvPr/>
        </p:nvCxnSpPr>
        <p:spPr>
          <a:xfrm flipV="1">
            <a:off x="10397854" y="4068422"/>
            <a:ext cx="0" cy="10846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C51CC7C-5EC1-0B27-B675-666EA38D25F9}"/>
              </a:ext>
            </a:extLst>
          </p:cNvPr>
          <p:cNvSpPr txBox="1"/>
          <p:nvPr/>
        </p:nvSpPr>
        <p:spPr>
          <a:xfrm>
            <a:off x="3286990" y="2986469"/>
            <a:ext cx="297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Continuously </a:t>
            </a:r>
            <a:r>
              <a:rPr lang="en-GB" dirty="0" err="1"/>
              <a:t>changable</a:t>
            </a:r>
            <a:endParaRPr lang="en-DE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86EE51C-210A-74F4-27EC-9C0EA9EAA7A8}"/>
              </a:ext>
            </a:extLst>
          </p:cNvPr>
          <p:cNvCxnSpPr>
            <a:cxnSpLocks/>
          </p:cNvCxnSpPr>
          <p:nvPr/>
        </p:nvCxnSpPr>
        <p:spPr>
          <a:xfrm flipH="1">
            <a:off x="4114677" y="3342771"/>
            <a:ext cx="190505" cy="7256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F03528-8075-3D21-16FC-61AF61CCD81F}"/>
              </a:ext>
            </a:extLst>
          </p:cNvPr>
          <p:cNvCxnSpPr>
            <a:cxnSpLocks/>
          </p:cNvCxnSpPr>
          <p:nvPr/>
        </p:nvCxnSpPr>
        <p:spPr>
          <a:xfrm>
            <a:off x="4826713" y="3312314"/>
            <a:ext cx="382721" cy="6047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460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But what is a neural network? | Deep learning chapter 1">
            <a:hlinkClick r:id="" action="ppaction://media"/>
            <a:extLst>
              <a:ext uri="{FF2B5EF4-FFF2-40B4-BE49-F238E27FC236}">
                <a16:creationId xmlns:a16="http://schemas.microsoft.com/office/drawing/2014/main" id="{9B3D3F24-835D-134E-EC71-198BDF3A36E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38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50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9F992-F76E-A137-C7C6-CA2B1DCCB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Loss functions – How do we judge output?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15592-C56B-2B73-91D3-61B8E43EC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know what the output should be:</a:t>
            </a:r>
          </a:p>
          <a:p>
            <a:pPr lvl="1"/>
            <a:r>
              <a:rPr lang="en-GB" dirty="0"/>
              <a:t>Supervised Learning</a:t>
            </a:r>
          </a:p>
          <a:p>
            <a:r>
              <a:rPr lang="en-GB" dirty="0"/>
              <a:t>We know (some) properties of good output:</a:t>
            </a:r>
          </a:p>
          <a:p>
            <a:pPr lvl="1"/>
            <a:r>
              <a:rPr lang="en-GB" dirty="0"/>
              <a:t>Unsupervised learning</a:t>
            </a:r>
          </a:p>
          <a:p>
            <a:r>
              <a:rPr lang="en-GB" dirty="0"/>
              <a:t>We can recognize good outputs after the fact</a:t>
            </a:r>
          </a:p>
          <a:p>
            <a:pPr lvl="1"/>
            <a:r>
              <a:rPr lang="en-GB" dirty="0"/>
              <a:t>Reinforcement learning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69629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314F8-A9E4-2E8E-214F-97F347203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Supervised </a:t>
            </a:r>
            <a:r>
              <a:rPr lang="en-GB" dirty="0" err="1"/>
              <a:t>Leanring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8712F-FE3C-5CF7-6CD1-6B5F63554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Label Images </a:t>
            </a:r>
          </a:p>
          <a:p>
            <a:pPr lvl="1"/>
            <a:r>
              <a:rPr lang="en-GB" dirty="0"/>
              <a:t>original labels need to be done by hand</a:t>
            </a:r>
          </a:p>
          <a:p>
            <a:r>
              <a:rPr lang="en-GB" dirty="0"/>
              <a:t>How to quantify the “Loss”:</a:t>
            </a:r>
          </a:p>
          <a:p>
            <a:pPr lvl="1"/>
            <a:r>
              <a:rPr lang="en-GB" dirty="0"/>
              <a:t>Most often: Negative Log Likelihood of the correct output</a:t>
            </a:r>
          </a:p>
          <a:p>
            <a:pPr lvl="1"/>
            <a:r>
              <a:rPr lang="en-GB" dirty="0"/>
              <a:t>You can also use normal probability, but here, differential progress is hard to see</a:t>
            </a:r>
          </a:p>
          <a:p>
            <a:pPr lvl="1"/>
            <a:r>
              <a:rPr lang="en-GB" dirty="0"/>
              <a:t>Where the  correct output is distribution, this generalizes to KL divergence</a:t>
            </a:r>
          </a:p>
          <a:p>
            <a:pPr lvl="1"/>
            <a:r>
              <a:rPr lang="en-GB" dirty="0"/>
              <a:t>Where the output is not class-likelihood but “position”, often square distance is used</a:t>
            </a:r>
          </a:p>
          <a:p>
            <a:pPr lvl="1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80862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26C3E-9036-893D-CA15-FF9DAF9E6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Unsupervised Learning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53005-105B-B1D5-8ADA-3895D69B5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Labelling Songs</a:t>
            </a:r>
          </a:p>
          <a:p>
            <a:pPr lvl="1"/>
            <a:r>
              <a:rPr lang="en-GB" dirty="0"/>
              <a:t>Song listened to by the same people should have the same </a:t>
            </a:r>
            <a:r>
              <a:rPr lang="en-GB" dirty="0" err="1"/>
              <a:t>lable</a:t>
            </a:r>
            <a:endParaRPr lang="en-GB" dirty="0"/>
          </a:p>
          <a:p>
            <a:pPr lvl="1"/>
            <a:r>
              <a:rPr lang="en-GB" dirty="0"/>
              <a:t>This does not define a “should-</a:t>
            </a:r>
            <a:r>
              <a:rPr lang="en-GB" dirty="0" err="1"/>
              <a:t>lable</a:t>
            </a:r>
            <a:r>
              <a:rPr lang="en-GB" dirty="0"/>
              <a:t>” for each song, but we can judge label distributions after the fact</a:t>
            </a:r>
          </a:p>
          <a:p>
            <a:r>
              <a:rPr lang="en-GB" dirty="0"/>
              <a:t>How to quantify the “Loss”:</a:t>
            </a:r>
          </a:p>
          <a:p>
            <a:pPr lvl="1"/>
            <a:r>
              <a:rPr lang="en-GB" dirty="0"/>
              <a:t>This heavily depends on the property we want out outputs to have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1781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5A4E1-E398-C681-4A2A-7C6C5C732A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31E16-E919-13F9-70FF-AF41848DE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Reinforcement Learning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20DD2-BA3B-F2AB-60AE-2CDD418B6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91825" cy="473710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Example: </a:t>
            </a:r>
          </a:p>
          <a:p>
            <a:pPr lvl="1"/>
            <a:r>
              <a:rPr lang="en-GB" dirty="0"/>
              <a:t>Playing Chess</a:t>
            </a:r>
          </a:p>
          <a:p>
            <a:pPr lvl="1"/>
            <a:r>
              <a:rPr lang="en-GB" dirty="0"/>
              <a:t>We don’t know what the “correct chess move” in each position is</a:t>
            </a:r>
          </a:p>
          <a:p>
            <a:pPr lvl="1"/>
            <a:r>
              <a:rPr lang="en-GB" dirty="0"/>
              <a:t>We can easily judge end states: was this game lost or won? </a:t>
            </a:r>
          </a:p>
          <a:p>
            <a:r>
              <a:rPr lang="en-GB" dirty="0"/>
              <a:t>How to quantify the “Loss”:</a:t>
            </a:r>
          </a:p>
          <a:p>
            <a:pPr lvl="1"/>
            <a:r>
              <a:rPr lang="en-GB" dirty="0"/>
              <a:t>Lots of different approaches</a:t>
            </a:r>
          </a:p>
          <a:p>
            <a:pPr lvl="1"/>
            <a:r>
              <a:rPr lang="en-GB" dirty="0"/>
              <a:t>Often: Have one Network predict in how good our state is (Q Network), have another network predict what move would lead to a higher predicted state quality (Actor)</a:t>
            </a:r>
          </a:p>
          <a:p>
            <a:pPr lvl="1"/>
            <a:r>
              <a:rPr lang="en-GB" dirty="0"/>
              <a:t>Update both networks during training</a:t>
            </a:r>
          </a:p>
          <a:p>
            <a:pPr lvl="1"/>
            <a:r>
              <a:rPr lang="en-GB" dirty="0"/>
              <a:t>Big difficulty: How to deal with sparse feedback?</a:t>
            </a:r>
          </a:p>
          <a:p>
            <a:pPr lvl="1"/>
            <a:r>
              <a:rPr lang="en-GB" dirty="0"/>
              <a:t>We will not cover this in this course</a:t>
            </a:r>
          </a:p>
        </p:txBody>
      </p:sp>
    </p:spTree>
    <p:extLst>
      <p:ext uri="{BB962C8B-B14F-4D97-AF65-F5344CB8AC3E}">
        <p14:creationId xmlns:p14="http://schemas.microsoft.com/office/powerpoint/2010/main" val="1827023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11493</TotalTime>
  <Words>888</Words>
  <Application>Microsoft Office PowerPoint</Application>
  <PresentationFormat>Widescreen</PresentationFormat>
  <Paragraphs>136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Basic Concepts in Deep Learning</vt:lpstr>
      <vt:lpstr>Was ist Machine Learnung?</vt:lpstr>
      <vt:lpstr>Deep Learning</vt:lpstr>
      <vt:lpstr>How to make Programs differentiable?</vt:lpstr>
      <vt:lpstr>PowerPoint Presentation</vt:lpstr>
      <vt:lpstr>Loss functions – How do we judge output?</vt:lpstr>
      <vt:lpstr>Supervised Leanring</vt:lpstr>
      <vt:lpstr>Unsupervised Learning</vt:lpstr>
      <vt:lpstr>Reinforcement Learning</vt:lpstr>
      <vt:lpstr>How to calculate gradients</vt:lpstr>
      <vt:lpstr>Pytorch Implementation</vt:lpstr>
      <vt:lpstr>PowerPoint Presentation</vt:lpstr>
      <vt:lpstr>Measure Performance</vt:lpstr>
      <vt:lpstr>“Double Descent” in Overparametrization</vt:lpstr>
      <vt:lpstr>Most of Deep Learning research is collecting a bag of tricks to make this work better</vt:lpstr>
      <vt:lpstr>Activation functions</vt:lpstr>
      <vt:lpstr>Softmax: from activations to probabilites</vt:lpstr>
      <vt:lpstr>Batching</vt:lpstr>
      <vt:lpstr>Residual connections</vt:lpstr>
      <vt:lpstr>Dropout</vt:lpstr>
      <vt:lpstr>Normalizations</vt:lpstr>
      <vt:lpstr>Optimizers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 Interpretability</dc:title>
  <dc:creator>wuschel schulz</dc:creator>
  <cp:lastModifiedBy>wuschel schulz</cp:lastModifiedBy>
  <cp:revision>8</cp:revision>
  <dcterms:created xsi:type="dcterms:W3CDTF">2024-03-28T13:51:49Z</dcterms:created>
  <dcterms:modified xsi:type="dcterms:W3CDTF">2024-12-27T14:52:50Z</dcterms:modified>
</cp:coreProperties>
</file>

<file path=docProps/thumbnail.jpeg>
</file>